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0" r:id="rId2"/>
    <p:sldId id="336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50" r:id="rId12"/>
    <p:sldId id="351" r:id="rId13"/>
    <p:sldId id="352" r:id="rId14"/>
    <p:sldId id="349" r:id="rId15"/>
    <p:sldId id="353" r:id="rId16"/>
    <p:sldId id="354" r:id="rId17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20"/>
      <p:bold r:id="rId21"/>
    </p:embeddedFont>
    <p:embeddedFont>
      <p:font typeface="나눔고딕 ExtraBold" panose="020B0600000101010101" charset="-127"/>
      <p:bold r:id="rId22"/>
    </p:embeddedFont>
    <p:embeddedFont>
      <p:font typeface="나눔명조 ExtraBold" panose="020B0600000101010101" charset="-127"/>
      <p:bold r:id="rId23"/>
    </p:embeddedFont>
    <p:embeddedFont>
      <p:font typeface="나눔고딕" panose="020B0600000101010101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282828"/>
    <a:srgbClr val="373737"/>
    <a:srgbClr val="99CCFF"/>
    <a:srgbClr val="2D2D2D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86364" autoAdjust="0"/>
  </p:normalViewPr>
  <p:slideViewPr>
    <p:cSldViewPr>
      <p:cViewPr varScale="1">
        <p:scale>
          <a:sx n="119" d="100"/>
          <a:sy n="119" d="100"/>
        </p:scale>
        <p:origin x="420" y="114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baseline="0" dirty="0" err="1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Accracy</a:t>
            </a:r>
            <a:endParaRPr lang="en-US" altLang="ko-KR" baseline="0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>
              <a:defRPr/>
            </a:pPr>
            <a:r>
              <a:rPr lang="en-US" altLang="ko-KR" baseline="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(# of success/20 tries)</a:t>
            </a:r>
            <a:endParaRPr lang="ko-KR" altLang="en-US" dirty="0">
              <a:solidFill>
                <a:schemeClr val="bg1"/>
              </a:solidFill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Sheet1!$H$4:$J$4</c:f>
              <c:strCache>
                <c:ptCount val="3"/>
                <c:pt idx="0">
                  <c:v>Prototype</c:v>
                </c:pt>
                <c:pt idx="1">
                  <c:v>Utterance</c:v>
                </c:pt>
                <c:pt idx="2">
                  <c:v>Timeout</c:v>
                </c:pt>
              </c:strCache>
            </c:strRef>
          </c:cat>
          <c:val>
            <c:numRef>
              <c:f>Sheet1!$H$5:$J$5</c:f>
              <c:numCache>
                <c:formatCode>General</c:formatCode>
                <c:ptCount val="3"/>
                <c:pt idx="0">
                  <c:v>9</c:v>
                </c:pt>
                <c:pt idx="1">
                  <c:v>13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4-4A3F-B130-FD957318F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7468528"/>
        <c:axId val="97468856"/>
      </c:barChart>
      <c:catAx>
        <c:axId val="9746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856"/>
        <c:crosses val="autoZero"/>
        <c:auto val="1"/>
        <c:lblAlgn val="ctr"/>
        <c:lblOffset val="100"/>
        <c:noMultiLvlLbl val="0"/>
      </c:catAx>
      <c:valAx>
        <c:axId val="97468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  <a:cs typeface="+mn-cs"/>
              </a:defRPr>
            </a:pPr>
            <a:endParaRPr lang="ko-KR"/>
          </a:p>
        </c:txPr>
        <c:crossAx val="9746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나눔고딕" panose="020B0600000101010101" charset="-127"/>
                <a:ea typeface="나눔고딕" panose="020B0600000101010101" charset="-127"/>
              </a:rPr>
              <a:t>Translate + TTS Average Execution Time</a:t>
            </a:r>
            <a:endParaRPr lang="ko-KR" dirty="0">
              <a:latin typeface="나눔고딕" panose="020B0600000101010101" charset="-127"/>
              <a:ea typeface="나눔고딕" panose="020B0600000101010101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Sheet1!$I$13</c:f>
              <c:strCache>
                <c:ptCount val="1"/>
                <c:pt idx="0">
                  <c:v>N+N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Sheet1!$I$14</c:f>
              <c:numCache>
                <c:formatCode>General</c:formatCode>
                <c:ptCount val="1"/>
                <c:pt idx="0">
                  <c:v>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13-4C1B-9D97-A41A7F47EBA3}"/>
            </c:ext>
          </c:extLst>
        </c:ser>
        <c:ser>
          <c:idx val="1"/>
          <c:order val="1"/>
          <c:tx>
            <c:strRef>
              <c:f>Sheet1!$J$13</c:f>
              <c:strCache>
                <c:ptCount val="1"/>
                <c:pt idx="0">
                  <c:v>G+N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Sheet1!$J$14</c:f>
              <c:numCache>
                <c:formatCode>General</c:formatCode>
                <c:ptCount val="1"/>
                <c:pt idx="0">
                  <c:v>3152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13-4C1B-9D97-A41A7F47EBA3}"/>
            </c:ext>
          </c:extLst>
        </c:ser>
        <c:ser>
          <c:idx val="2"/>
          <c:order val="2"/>
          <c:tx>
            <c:strRef>
              <c:f>Sheet1!$K$13</c:f>
              <c:strCache>
                <c:ptCount val="1"/>
                <c:pt idx="0">
                  <c:v>Refactored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Sheet1!$K$14</c:f>
              <c:numCache>
                <c:formatCode>General</c:formatCode>
                <c:ptCount val="1"/>
                <c:pt idx="0">
                  <c:v>2988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13-4C1B-9D97-A41A7F47EBA3}"/>
            </c:ext>
          </c:extLst>
        </c:ser>
        <c:ser>
          <c:idx val="3"/>
          <c:order val="3"/>
          <c:tx>
            <c:strRef>
              <c:f>Sheet1!$L$13</c:f>
              <c:strCache>
                <c:ptCount val="1"/>
                <c:pt idx="0">
                  <c:v>ffmpeg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Sheet1!$L$14</c:f>
              <c:numCache>
                <c:formatCode>General</c:formatCode>
                <c:ptCount val="1"/>
                <c:pt idx="0">
                  <c:v>2440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D13-4C1B-9D97-A41A7F47EBA3}"/>
            </c:ext>
          </c:extLst>
        </c:ser>
        <c:ser>
          <c:idx val="4"/>
          <c:order val="4"/>
          <c:tx>
            <c:strRef>
              <c:f>Sheet1!$M$13</c:f>
              <c:strCache>
                <c:ptCount val="1"/>
                <c:pt idx="0">
                  <c:v>G+G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Sheet1!$M$14</c:f>
              <c:numCache>
                <c:formatCode>General</c:formatCode>
                <c:ptCount val="1"/>
                <c:pt idx="0">
                  <c:v>1628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13-4C1B-9D97-A41A7F47EB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7427264"/>
        <c:axId val="317424968"/>
      </c:barChart>
      <c:catAx>
        <c:axId val="317427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7424968"/>
        <c:crosses val="autoZero"/>
        <c:auto val="1"/>
        <c:lblAlgn val="ctr"/>
        <c:lblOffset val="100"/>
        <c:noMultiLvlLbl val="0"/>
      </c:catAx>
      <c:valAx>
        <c:axId val="317424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742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477274715660543"/>
          <c:y val="0.87557815689705432"/>
          <c:w val="0.67378762029746286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2016-12-14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7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8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72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53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4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70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85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4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2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7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9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5B4BA-3D60-40D1-9564-866ADD80F38A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68144" y="6356349"/>
            <a:ext cx="28956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6356349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94E505E-71BF-414C-A0E4-7945492FE3A5}" type="datetime1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" y="0"/>
            <a:ext cx="9139150" cy="496745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681" y="3440931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60" y="5187361"/>
            <a:ext cx="705678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[Group D] Yeongjin Choi •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Junhyuck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Kim•Sanghoon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Lee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Channy</a:t>
            </a:r>
            <a:r>
              <a:rPr lang="en-US" altLang="ko-KR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Yun (AWS, Tech Evangelist) </a:t>
            </a:r>
            <a:endParaRPr lang="en-US" altLang="ko-KR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43749" y="4223537"/>
            <a:ext cx="8564760" cy="76518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400" b="0" spc="-50" dirty="0"/>
              <a:t>Project </a:t>
            </a:r>
            <a:r>
              <a:rPr lang="en-US" altLang="ko-KR" sz="4400" b="0" spc="-50" dirty="0" err="1"/>
              <a:t>Kalexa</a:t>
            </a:r>
            <a:r>
              <a:rPr lang="en-US" altLang="ko-KR" sz="4400" b="0" spc="-50" dirty="0"/>
              <a:t> with AWS</a:t>
            </a:r>
            <a:endParaRPr lang="ko-KR" altLang="en-US" sz="4400" b="0" spc="-50" dirty="0"/>
          </a:p>
        </p:txBody>
      </p:sp>
      <p:sp>
        <p:nvSpPr>
          <p:cNvPr id="11" name="제목 8"/>
          <p:cNvSpPr txBox="1">
            <a:spLocks/>
          </p:cNvSpPr>
          <p:nvPr/>
        </p:nvSpPr>
        <p:spPr>
          <a:xfrm>
            <a:off x="255712" y="3610010"/>
            <a:ext cx="8564760" cy="7651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b="0" spc="-50" dirty="0"/>
              <a:t>Creative Integrated Design, 2016 Fall</a:t>
            </a:r>
            <a:endParaRPr lang="ko-KR" altLang="en-US" sz="2000" b="0" spc="-50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173680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b="1" spc="-50" dirty="0"/>
              <a:t>Scalability</a:t>
            </a:r>
            <a:br>
              <a:rPr lang="en-US" altLang="ko-KR" sz="2400" b="1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 err="1"/>
              <a:t>Recommen-dation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05191" y="377223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Music recommendation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60" y="421057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Pre-defined set for emotion based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Collaborative filtering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Recent playlist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Popular playlist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4646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540" y="40047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51016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01" y="986342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41" y="1561959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14" y="470080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58" y="1487808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7" y="1382703"/>
            <a:ext cx="1378586" cy="137858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cxnSp>
        <p:nvCxnSpPr>
          <p:cNvPr id="4" name="직선 화살표 연결선 3"/>
          <p:cNvCxnSpPr/>
          <p:nvPr/>
        </p:nvCxnSpPr>
        <p:spPr>
          <a:xfrm>
            <a:off x="4211960" y="1635762"/>
            <a:ext cx="79208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8076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Accuracy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Causes of Alexa request failure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strike="sngStrike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Voice recognition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Utterance conflict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Device timeout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Long latency due to AWS location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Lambda initialize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Other performance tunings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9" y="3654466"/>
            <a:ext cx="4067944" cy="254246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4067944" y="4365104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139952" y="4430742"/>
            <a:ext cx="12961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3117948"/>
              </p:ext>
            </p:extLst>
          </p:nvPr>
        </p:nvGraphicFramePr>
        <p:xfrm>
          <a:off x="6567382" y="3654466"/>
          <a:ext cx="2423983" cy="1870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74727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Performance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0518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Latency in API calls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13889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Reduce calls, Dummy worker, 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0237" y="1729546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Initialization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073508"/>
            <a:ext cx="576064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library tuning to Amazon Linux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6701" y="2666648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Lambda Execution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3061977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Efficient code, MP3 caching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Using </a:t>
            </a:r>
            <a:r>
              <a:rPr lang="en-US" altLang="ko-KR" sz="1600" b="1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Redis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– In-memory Cache</a:t>
            </a:r>
          </a:p>
        </p:txBody>
      </p: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090700"/>
              </p:ext>
            </p:extLst>
          </p:nvPr>
        </p:nvGraphicFramePr>
        <p:xfrm>
          <a:off x="3226477" y="387969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483768" y="4869160"/>
            <a:ext cx="5400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1600" y="4581128"/>
            <a:ext cx="1699200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Alexa Timeout</a:t>
            </a:r>
          </a:p>
        </p:txBody>
      </p:sp>
    </p:spTree>
    <p:extLst>
      <p:ext uri="{BB962C8B-B14F-4D97-AF65-F5344CB8AC3E}">
        <p14:creationId xmlns:p14="http://schemas.microsoft.com/office/powerpoint/2010/main" val="1496999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Output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7" y="746454"/>
            <a:ext cx="4161498" cy="27022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75" y="2103959"/>
            <a:ext cx="3622835" cy="283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437112"/>
            <a:ext cx="3050620" cy="14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179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Limit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Future Plan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Result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If Alexa itself start to support Korean?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Cannot parse sentences not in predefined set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65169" y="2426653"/>
            <a:ext cx="5658379" cy="3929696"/>
            <a:chOff x="2149277" y="954212"/>
            <a:chExt cx="6731799" cy="4783972"/>
          </a:xfrm>
        </p:grpSpPr>
        <p:sp>
          <p:nvSpPr>
            <p:cNvPr id="20" name="타원 19"/>
            <p:cNvSpPr/>
            <p:nvPr/>
          </p:nvSpPr>
          <p:spPr>
            <a:xfrm>
              <a:off x="2986820" y="1128857"/>
              <a:ext cx="1925897" cy="1972172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Profound Quiz</a:t>
              </a:r>
              <a:endParaRPr lang="ko-KR" altLang="en-US" sz="15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184738" y="3356993"/>
              <a:ext cx="2047244" cy="2096855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Failover</a:t>
              </a:r>
              <a:endParaRPr lang="ko-KR" altLang="en-US" sz="20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149277" y="3577048"/>
              <a:ext cx="1391954" cy="142329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Refact-oring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7112223" y="3929197"/>
              <a:ext cx="1768853" cy="1808987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Other</a:t>
              </a: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Contents</a:t>
              </a:r>
              <a:endParaRPr lang="ko-KR" altLang="en-US" sz="14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816537" y="954212"/>
              <a:ext cx="2527123" cy="2585736"/>
            </a:xfrm>
            <a:prstGeom prst="ellipse">
              <a:avLst/>
            </a:prstGeom>
            <a:gradFill flip="none" rotWithShape="1">
              <a:gsLst>
                <a:gs pos="0">
                  <a:srgbClr val="1278B6">
                    <a:shade val="30000"/>
                    <a:satMod val="115000"/>
                  </a:srgbClr>
                </a:gs>
                <a:gs pos="50000">
                  <a:srgbClr val="1278B6">
                    <a:shade val="67500"/>
                    <a:satMod val="115000"/>
                  </a:srgbClr>
                </a:gs>
                <a:gs pos="100000">
                  <a:srgbClr val="148D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01600" dir="3000000" algn="tl" rotWithShape="0">
                <a:prstClr val="black">
                  <a:alpha val="5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고딕" panose="020B0600000101010101" charset="-127"/>
                  <a:ea typeface="나눔고딕" panose="020B0600000101010101" charset="-127"/>
                </a:rPr>
                <a:t>Detailed Recommend</a:t>
              </a:r>
              <a:endParaRPr lang="ko-KR" altLang="en-US" sz="160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8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Schedule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Role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Division &amp; Assignment</a:t>
            </a:r>
            <a:endParaRPr lang="ko-KR" altLang="en-US" sz="1500" spc="-5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14700"/>
              </p:ext>
            </p:extLst>
          </p:nvPr>
        </p:nvGraphicFramePr>
        <p:xfrm>
          <a:off x="2446421" y="3066758"/>
          <a:ext cx="60960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2528">
                  <a:extLst>
                    <a:ext uri="{9D8B030D-6E8A-4147-A177-3AD203B41FA5}">
                      <a16:colId xmlns:a16="http://schemas.microsoft.com/office/drawing/2014/main" val="2365285954"/>
                    </a:ext>
                  </a:extLst>
                </a:gridCol>
                <a:gridCol w="1343472">
                  <a:extLst>
                    <a:ext uri="{9D8B030D-6E8A-4147-A177-3AD203B41FA5}">
                      <a16:colId xmlns:a16="http://schemas.microsoft.com/office/drawing/2014/main" val="213689205"/>
                    </a:ext>
                  </a:extLst>
                </a:gridCol>
              </a:tblGrid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Alexa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Skills Kit Intent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및 </a:t>
                      </a:r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Utterance </a:t>
                      </a:r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설정 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774209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기계 번역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음성 합성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Lambda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Function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742627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Ffmpeg</a:t>
                      </a:r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라이브러리 포팅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33325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DB Modeling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80351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Learning Korean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서비스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최영진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168093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차트 정보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68907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아티스트의 다른 앨범 및 노래 조회 기능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734038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가사 출력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796986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감정 상태에 따른 곡 추천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2168531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추천 알고리즘 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김준혁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023275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Data Cache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구현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이상훈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965842"/>
                  </a:ext>
                </a:extLst>
              </a:tr>
              <a:tr h="2735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문제 해결</a:t>
                      </a: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고딕" panose="020B0600000101010101" charset="-127"/>
                          <a:ea typeface="나눔고딕" panose="020B0600000101010101" charset="-127"/>
                        </a:rPr>
                        <a:t>팀 전원</a:t>
                      </a:r>
                    </a:p>
                  </a:txBody>
                  <a:tcPr>
                    <a:lnL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85917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4251" t="22834" r="12594" b="10666"/>
          <a:stretch/>
        </p:blipFill>
        <p:spPr>
          <a:xfrm>
            <a:off x="2412849" y="713205"/>
            <a:ext cx="3100087" cy="218154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668701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300" spc="-50" dirty="0"/>
              <a:t>Execution</a:t>
            </a:r>
            <a:br>
              <a:rPr lang="en-US" altLang="ko-KR" sz="2300" spc="-50" dirty="0"/>
            </a:br>
            <a:r>
              <a:rPr lang="en-US" altLang="ko-KR" sz="2300" spc="-50" dirty="0"/>
              <a:t>of</a:t>
            </a:r>
            <a:br>
              <a:rPr lang="en-US" altLang="ko-KR" sz="2300" spc="-50" dirty="0"/>
            </a:br>
            <a:r>
              <a:rPr lang="en-US" altLang="ko-KR" sz="2300" spc="-50" dirty="0"/>
              <a:t>Project </a:t>
            </a:r>
            <a:r>
              <a:rPr lang="en-US" altLang="ko-KR" sz="2300" spc="-50" dirty="0" err="1"/>
              <a:t>Kalexa</a:t>
            </a:r>
            <a:endParaRPr lang="ko-KR" altLang="en-US" sz="23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Demo</a:t>
            </a:r>
            <a:endParaRPr lang="ko-KR" altLang="en-US" sz="1500" spc="-5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47763" y="83671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47763" y="2804442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11760" y="4772173"/>
            <a:ext cx="6239545" cy="158417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71800" y="1274857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Korean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71800" y="3228629"/>
            <a:ext cx="157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</a:t>
            </a:r>
          </a:p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71800" y="5364206"/>
            <a:ext cx="221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Recommendation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16836" y="141218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Translate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24261" y="1429229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Quiz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67535" y="5195174"/>
            <a:ext cx="98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User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36296" y="5195174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Emotion</a:t>
            </a:r>
          </a:p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Based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57397" y="3398049"/>
            <a:ext cx="88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59122" y="3415658"/>
            <a:ext cx="820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Lyrics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93533" y="3415658"/>
            <a:ext cx="72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0" spc="-30" dirty="0">
                <a:solidFill>
                  <a:schemeClr val="bg1"/>
                </a:solidFill>
                <a:latin typeface="나눔고딕" panose="020B0600000101010101" charset="-127"/>
                <a:ea typeface="나눔고딕" panose="020B0600000101010101" charset="-127"/>
              </a:rPr>
              <a:t>Play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570045" y="979340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828181" y="981158"/>
            <a:ext cx="1658139" cy="12975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>
            <a:stCxn id="47" idx="3"/>
            <a:endCxn id="48" idx="1"/>
          </p:cNvCxnSpPr>
          <p:nvPr/>
        </p:nvCxnSpPr>
        <p:spPr>
          <a:xfrm>
            <a:off x="6228184" y="1628106"/>
            <a:ext cx="599997" cy="18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70045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968853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337468" y="3004746"/>
            <a:ext cx="1148852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/>
          <p:cNvCxnSpPr>
            <a:stCxn id="52" idx="3"/>
            <a:endCxn id="54" idx="1"/>
          </p:cNvCxnSpPr>
          <p:nvPr/>
        </p:nvCxnSpPr>
        <p:spPr>
          <a:xfrm>
            <a:off x="5718897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7117705" y="3610998"/>
            <a:ext cx="24995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269449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77322" y="4958009"/>
            <a:ext cx="1408998" cy="1212504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61" idx="3"/>
            <a:endCxn id="62" idx="1"/>
          </p:cNvCxnSpPr>
          <p:nvPr/>
        </p:nvCxnSpPr>
        <p:spPr>
          <a:xfrm>
            <a:off x="6678447" y="5564261"/>
            <a:ext cx="39887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84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Contents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Table of Contents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Goal/Problem &amp; Requirement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Approach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Development Environment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Architecture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Implementation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Result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Division and Assignment of 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kern="0" spc="-30" dirty="0">
              <a:solidFill>
                <a:srgbClr val="00B0F0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6965190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Amazon</a:t>
            </a:r>
            <a:br>
              <a:rPr lang="en-US" altLang="ko-KR" sz="2400" spc="-50" dirty="0"/>
            </a:br>
            <a:r>
              <a:rPr lang="en-US" altLang="ko-KR" sz="2400" spc="-50" dirty="0"/>
              <a:t>Alexa</a:t>
            </a: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br>
              <a:rPr lang="en-US" altLang="ko-KR" sz="2400" spc="-50" dirty="0"/>
            </a:br>
            <a:r>
              <a:rPr lang="en-US" altLang="ko-KR" sz="2400" spc="-50" dirty="0"/>
              <a:t>Echo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4"/>
          <a:stretch/>
        </p:blipFill>
        <p:spPr>
          <a:xfrm>
            <a:off x="2873061" y="3393500"/>
            <a:ext cx="5531477" cy="21297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60" y="908720"/>
            <a:ext cx="5531477" cy="1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682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Motive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Overview</a:t>
            </a:r>
            <a:endParaRPr lang="ko-KR" altLang="en-US" sz="1500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50" y="1052736"/>
            <a:ext cx="610817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571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 </a:t>
            </a:r>
            <a:br>
              <a:rPr lang="en-US" altLang="ko-KR" sz="2400" spc="-50" dirty="0"/>
            </a:br>
            <a:r>
              <a:rPr lang="en-US" altLang="ko-KR" sz="2400" spc="-50" dirty="0" err="1"/>
              <a:t>Kalexa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Goal &amp; Requirement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Learning Korean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9" y="236815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K-POP Information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9" y="2768261"/>
            <a:ext cx="576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K-POP chart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Lyrics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songs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1759" y="4337921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Music Recommendation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11759" y="4738031"/>
            <a:ext cx="5760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Emotion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User based</a:t>
            </a:r>
          </a:p>
        </p:txBody>
      </p:sp>
    </p:spTree>
    <p:extLst>
      <p:ext uri="{BB962C8B-B14F-4D97-AF65-F5344CB8AC3E}">
        <p14:creationId xmlns:p14="http://schemas.microsoft.com/office/powerpoint/2010/main" val="15109304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Project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Approach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6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00B050"/>
                </a:solidFill>
                <a:latin typeface="나눔고딕" panose="020B0600000101010101" charset="-127"/>
                <a:ea typeface="나눔고딕" panose="020B0600000101010101" charset="-127"/>
              </a:rPr>
              <a:t>Basic Implementation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687215" y="1636932"/>
            <a:ext cx="2520280" cy="3416320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Amazon Web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Text to Speech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</a:t>
            </a: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1759" y="836712"/>
            <a:ext cx="2952329" cy="4896544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70984" y="836712"/>
            <a:ext cx="2952329" cy="48965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4321" y="1036767"/>
            <a:ext cx="2808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kern="0" spc="-30" dirty="0">
                <a:solidFill>
                  <a:srgbClr val="FF0000"/>
                </a:solidFill>
                <a:latin typeface="나눔고딕" panose="020B0600000101010101" charset="-127"/>
                <a:ea typeface="나눔고딕" panose="020B0600000101010101" charset="-127"/>
              </a:rPr>
              <a:t>Challengeable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97770" y="1636932"/>
            <a:ext cx="2520280" cy="2677656"/>
          </a:xfrm>
          <a:prstGeom prst="rect">
            <a:avLst/>
          </a:prstGeom>
        </p:spPr>
        <p:txBody>
          <a:bodyPr wrap="square" lIns="9000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282633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Platform </a:t>
            </a:r>
            <a:br>
              <a:rPr lang="en-US" altLang="ko-KR" sz="2400" spc="-50" dirty="0"/>
            </a:br>
            <a:r>
              <a:rPr lang="en-US" altLang="ko-KR" sz="2400" spc="-50" dirty="0"/>
              <a:t>&amp; Tools</a:t>
            </a: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Development </a:t>
            </a:r>
            <a:r>
              <a:rPr lang="en-US" altLang="ko-KR" sz="1500" spc="-50" dirty="0" err="1"/>
              <a:t>Env</a:t>
            </a:r>
            <a:r>
              <a:rPr lang="en-US" altLang="ko-KR" sz="1500" spc="-50" dirty="0"/>
              <a:t>.</a:t>
            </a:r>
            <a:endParaRPr lang="ko-KR" altLang="en-US" sz="1500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13" y="4833156"/>
            <a:ext cx="3040454" cy="1080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0645"/>
            <a:ext cx="1800200" cy="10957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04" y="3383039"/>
            <a:ext cx="3203848" cy="861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88" y="2135833"/>
            <a:ext cx="2712368" cy="77672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2" y="1268110"/>
            <a:ext cx="2446128" cy="24461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rcRect l="15592" t="8443" r="73903" b="84768"/>
          <a:stretch/>
        </p:blipFill>
        <p:spPr>
          <a:xfrm>
            <a:off x="6414152" y="4441153"/>
            <a:ext cx="2156588" cy="78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60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Architecture</a:t>
            </a:r>
            <a:br>
              <a:rPr lang="en-US" altLang="ko-KR" sz="2400" spc="-50" dirty="0"/>
            </a:br>
            <a:r>
              <a:rPr lang="en-US" altLang="ko-KR" sz="2400" spc="-50" dirty="0"/>
              <a:t>Design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Architecture</a:t>
            </a:r>
            <a:endParaRPr lang="ko-KR" altLang="en-US" sz="1500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4098" t="28969" r="11345" b="14453"/>
          <a:stretch/>
        </p:blipFill>
        <p:spPr>
          <a:xfrm>
            <a:off x="2435823" y="908720"/>
            <a:ext cx="6295557" cy="367240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411760" y="4786689"/>
            <a:ext cx="6319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Naver</a:t>
            </a: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/ Google / Melon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Node.js Packages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FFMPEG Library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81774" y="227687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Skills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5303633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10088" y="760300"/>
            <a:ext cx="2013992" cy="4612916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2400" spc="-50" dirty="0"/>
              <a:t>Features</a:t>
            </a:r>
            <a:br>
              <a:rPr lang="en-US" altLang="ko-KR" sz="2400" spc="-50" dirty="0"/>
            </a:br>
            <a:endParaRPr lang="ko-KR" altLang="en-US" sz="2400" b="1" spc="-5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제목 12"/>
          <p:cNvSpPr txBox="1">
            <a:spLocks/>
          </p:cNvSpPr>
          <p:nvPr/>
        </p:nvSpPr>
        <p:spPr>
          <a:xfrm>
            <a:off x="441608" y="128150"/>
            <a:ext cx="1892075" cy="3841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1500" spc="-50" dirty="0"/>
              <a:t>Implementation</a:t>
            </a:r>
            <a:endParaRPr lang="ko-KR" altLang="en-US" sz="1500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59" y="836712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By midterm presentation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411759" y="1236822"/>
            <a:ext cx="5760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Translate XXX into Korean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want to know popular K-POP songs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Play nth song in the chart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Let me know other song of nth artist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 feel sad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58" y="3375869"/>
            <a:ext cx="631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kern="0" spc="-30" dirty="0">
                <a:solidFill>
                  <a:srgbClr val="00B0F0"/>
                </a:solidFill>
                <a:latin typeface="나눔고딕" panose="020B0600000101010101" charset="-127"/>
                <a:ea typeface="나눔고딕" panose="020B0600000101010101" charset="-127"/>
              </a:rPr>
              <a:t>New features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11758" y="3935085"/>
            <a:ext cx="64807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Recommend me any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Give me n Korean quizzes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Tell me the lyrics of nth song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[Prompting]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…and, significant improvements on Accuracy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40280436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6871</TotalTime>
  <Words>411</Words>
  <Application>Microsoft Office PowerPoint</Application>
  <PresentationFormat>화면 슬라이드 쇼(4:3)</PresentationFormat>
  <Paragraphs>198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Arial</vt:lpstr>
      <vt:lpstr>맑은 고딕</vt:lpstr>
      <vt:lpstr>나눔고딕 ExtraBold</vt:lpstr>
      <vt:lpstr>나눔명조 ExtraBold</vt:lpstr>
      <vt:lpstr>나눔고딕</vt:lpstr>
      <vt:lpstr>Office 테마</vt:lpstr>
      <vt:lpstr>Project Kalexa with AWS</vt:lpstr>
      <vt:lpstr>Contents</vt:lpstr>
      <vt:lpstr>Amazon Alexa      Echo</vt:lpstr>
      <vt:lpstr>Motive</vt:lpstr>
      <vt:lpstr>Project  Kalexa</vt:lpstr>
      <vt:lpstr>Project Design</vt:lpstr>
      <vt:lpstr>Platform  &amp; Tools</vt:lpstr>
      <vt:lpstr>Architecture Design </vt:lpstr>
      <vt:lpstr>Features </vt:lpstr>
      <vt:lpstr>Scalability        Recommen-dation</vt:lpstr>
      <vt:lpstr>Accuracy</vt:lpstr>
      <vt:lpstr>Performance</vt:lpstr>
      <vt:lpstr>Output</vt:lpstr>
      <vt:lpstr>Limit      Future Plan</vt:lpstr>
      <vt:lpstr>Schedule      Role</vt:lpstr>
      <vt:lpstr>Execution of Project Kalexa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최영진</cp:lastModifiedBy>
  <cp:revision>149</cp:revision>
  <dcterms:created xsi:type="dcterms:W3CDTF">2011-08-23T09:45:48Z</dcterms:created>
  <dcterms:modified xsi:type="dcterms:W3CDTF">2016-12-14T11:48:41Z</dcterms:modified>
</cp:coreProperties>
</file>